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>
  <p:sldMasterIdLst>
    <p:sldMasterId id="2147483658" r:id="rId1"/>
    <p:sldMasterId id="2147483655" r:id="rId2"/>
    <p:sldMasterId id="2147483864" r:id="rId3"/>
    <p:sldMasterId id="2147483659" r:id="rId4"/>
    <p:sldMasterId id="2147483742" r:id="rId5"/>
    <p:sldMasterId id="2147483876" r:id="rId6"/>
  </p:sldMasterIdLst>
  <p:notesMasterIdLst>
    <p:notesMasterId r:id="rId20"/>
  </p:notesMasterIdLst>
  <p:handoutMasterIdLst>
    <p:handoutMasterId r:id="rId21"/>
  </p:handoutMasterIdLst>
  <p:sldIdLst>
    <p:sldId id="257" r:id="rId7"/>
    <p:sldId id="259" r:id="rId8"/>
    <p:sldId id="281" r:id="rId9"/>
    <p:sldId id="268" r:id="rId10"/>
    <p:sldId id="278" r:id="rId11"/>
    <p:sldId id="284" r:id="rId12"/>
    <p:sldId id="285" r:id="rId13"/>
    <p:sldId id="287" r:id="rId14"/>
    <p:sldId id="288" r:id="rId15"/>
    <p:sldId id="289" r:id="rId16"/>
    <p:sldId id="290" r:id="rId17"/>
    <p:sldId id="267" r:id="rId18"/>
    <p:sldId id="271" r:id="rId19"/>
  </p:sldIdLst>
  <p:sldSz cx="9144000" cy="5143500" type="screen16x9"/>
  <p:notesSz cx="7010400" cy="92964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Mongolian Baiti" panose="03000500000000000000" pitchFamily="66" charset="0"/>
      <p:regular r:id="rId28"/>
    </p:embeddedFont>
    <p:embeddedFont>
      <p:font typeface="Times" panose="02020603050405020304" pitchFamily="18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87A4"/>
    <a:srgbClr val="E05B7A"/>
    <a:srgbClr val="8E936A"/>
    <a:srgbClr val="F7D186"/>
    <a:srgbClr val="B79D7A"/>
    <a:srgbClr val="000099"/>
    <a:srgbClr val="333399"/>
    <a:srgbClr val="C0504D"/>
    <a:srgbClr val="4F81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86410" autoAdjust="0"/>
  </p:normalViewPr>
  <p:slideViewPr>
    <p:cSldViewPr snapToGrid="0" snapToObjects="1">
      <p:cViewPr varScale="1">
        <p:scale>
          <a:sx n="110" d="100"/>
          <a:sy n="110" d="100"/>
        </p:scale>
        <p:origin x="48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2794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5.fntdata"/><Relationship Id="rId39" Type="http://schemas.openxmlformats.org/officeDocument/2006/relationships/customXml" Target="../customXml/item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4.fntdata"/><Relationship Id="rId33" Type="http://schemas.openxmlformats.org/officeDocument/2006/relationships/tags" Target="tags/tag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62AAECFB-A838-1545-A75D-70854B7EFE5E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AD96B740-7877-BC45-93CA-EFA3F7356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932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0FD40B87-A1E8-444D-844C-072D06309A10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06400" y="4415792"/>
            <a:ext cx="6197600" cy="4183380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2407526-57F8-9D47-AEB7-CBCC2417DF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850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5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1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4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0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93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79" algn="l" defTabSz="4570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76676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73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0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061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1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10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9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47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2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47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6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9447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9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0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5044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2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38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6638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765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5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94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458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037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5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15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0" y="2088180"/>
            <a:ext cx="9144000" cy="844519"/>
          </a:xfrm>
          <a:prstGeom prst="rect">
            <a:avLst/>
          </a:prstGeom>
        </p:spPr>
        <p:txBody>
          <a:bodyPr lIns="74343" tIns="37172" rIns="74343" bIns="37172" anchor="ctr"/>
          <a:lstStyle>
            <a:lvl1pPr>
              <a:defRPr sz="5400" b="0" i="0" smtClean="0">
                <a:effectLst/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27767" y="3684627"/>
            <a:ext cx="5088466" cy="574488"/>
          </a:xfrm>
          <a:prstGeom prst="rect">
            <a:avLst/>
          </a:prstGeom>
        </p:spPr>
        <p:txBody>
          <a:bodyPr lIns="74343" tIns="37172" rIns="74343" bIns="37172" anchor="ctr"/>
          <a:lstStyle>
            <a:lvl1pPr marL="0" indent="0" algn="ctr">
              <a:buFontTx/>
              <a:buNone/>
              <a:defRPr sz="2000" b="0" i="0" smtClean="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3" name="Picture 12" descr="AU Slide Template.bmp"/>
          <p:cNvPicPr>
            <a:picLocks noChangeAspect="1"/>
          </p:cNvPicPr>
          <p:nvPr userDrawn="1"/>
        </p:nvPicPr>
        <p:blipFill rotWithShape="1">
          <a:blip r:embed="rId2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6058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 algn="l">
              <a:defRPr sz="48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655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67789" y="1067679"/>
            <a:ext cx="8832277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433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37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14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1067679"/>
            <a:ext cx="4530344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1067680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88665"/>
            <a:ext cx="4194763" cy="192098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71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96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081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1059213"/>
            <a:ext cx="3691391" cy="495738"/>
          </a:xfrm>
          <a:prstGeom prst="rect">
            <a:avLst/>
          </a:prstGeom>
        </p:spPr>
        <p:txBody>
          <a:bodyPr anchor="ctr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1059212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554951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622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166048"/>
            <a:ext cx="5872668" cy="312493"/>
          </a:xfrm>
          <a:prstGeom prst="rect">
            <a:avLst/>
          </a:prstGeom>
        </p:spPr>
        <p:txBody>
          <a:bodyPr anchor="ctr" anchorCtr="1"/>
          <a:lstStyle>
            <a:lvl1pPr algn="l">
              <a:defRPr sz="23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1067680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475885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 algn="ctr" defTabSz="457085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bg1"/>
                </a:solidFill>
                <a:latin typeface="Mongolian Baiti" panose="03000500000000000000" pitchFamily="66" charset="0"/>
                <a:ea typeface="+mj-ea"/>
                <a:cs typeface="Mongolian Baiti" panose="03000500000000000000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061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790" y="991476"/>
            <a:ext cx="8809002" cy="3841972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244"/>
              </a:spcAft>
              <a:defRPr/>
            </a:lvl1pPr>
            <a:lvl2pPr>
              <a:spcBef>
                <a:spcPts val="0"/>
              </a:spcBef>
              <a:spcAft>
                <a:spcPts val="244"/>
              </a:spcAft>
              <a:defRPr/>
            </a:lvl2pPr>
            <a:lvl3pPr>
              <a:spcBef>
                <a:spcPts val="0"/>
              </a:spcBef>
              <a:spcAft>
                <a:spcPts val="244"/>
              </a:spcAft>
              <a:defRPr/>
            </a:lvl3pPr>
            <a:lvl4pPr marL="892816" indent="-223204">
              <a:spcBef>
                <a:spcPts val="0"/>
              </a:spcBef>
              <a:spcAft>
                <a:spcPts val="244"/>
              </a:spcAft>
              <a:defRPr/>
            </a:lvl4pPr>
            <a:lvl5pPr marL="1116020" indent="-223204">
              <a:spcBef>
                <a:spcPts val="0"/>
              </a:spcBef>
              <a:spcAft>
                <a:spcPts val="244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074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338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1229502" y="2088180"/>
            <a:ext cx="6682691" cy="844519"/>
          </a:xfrm>
        </p:spPr>
        <p:txBody>
          <a:bodyPr lIns="74343" tIns="37172" rIns="74343" bIns="37172"/>
          <a:lstStyle>
            <a:lvl1pPr>
              <a:defRPr sz="3300" i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220745" y="4414094"/>
            <a:ext cx="2923256" cy="574488"/>
          </a:xfrm>
          <a:prstGeom prst="rect">
            <a:avLst/>
          </a:prstGeom>
        </p:spPr>
        <p:txBody>
          <a:bodyPr lIns="74343" tIns="37172" rIns="74343" bIns="37172"/>
          <a:lstStyle>
            <a:lvl1pPr marL="0" indent="0" algn="ctr">
              <a:buFontTx/>
              <a:buNone/>
              <a:defRPr sz="1600" b="1" i="1" smtClean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19480" y="4121553"/>
            <a:ext cx="2926578" cy="275125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algn="r" defTabSz="91424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2638806345"/>
      </p:ext>
    </p:extLst>
  </p:cSld>
  <p:clrMapOvr>
    <a:masterClrMapping/>
  </p:clrMapOvr>
  <p:transition/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and-Wings-Background No word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90353" y="550440"/>
            <a:ext cx="5439688" cy="4150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586" y="1683216"/>
            <a:ext cx="7771963" cy="1022029"/>
          </a:xfrm>
        </p:spPr>
        <p:txBody>
          <a:bodyPr anchor="ctr" anchorCtr="1"/>
          <a:lstStyle>
            <a:lvl1pPr algn="ctr">
              <a:defRPr sz="3300" b="1" cap="none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6737" y="2944301"/>
            <a:ext cx="7771963" cy="1125309"/>
          </a:xfrm>
          <a:prstGeom prst="rect">
            <a:avLst/>
          </a:prstGeom>
        </p:spPr>
        <p:txBody>
          <a:bodyPr anchor="ctr" anchorCtr="1"/>
          <a:lstStyle>
            <a:lvl1pPr marL="0" indent="0" algn="ctr">
              <a:buNone/>
              <a:defRPr sz="2300" baseline="0"/>
            </a:lvl1pPr>
            <a:lvl2pPr marL="371723" indent="0">
              <a:buNone/>
              <a:defRPr sz="1500"/>
            </a:lvl2pPr>
            <a:lvl3pPr marL="743448" indent="0">
              <a:buNone/>
              <a:defRPr sz="1300"/>
            </a:lvl3pPr>
            <a:lvl4pPr marL="1115168" indent="0">
              <a:buNone/>
              <a:defRPr sz="1100"/>
            </a:lvl4pPr>
            <a:lvl5pPr marL="1486892" indent="0">
              <a:buNone/>
              <a:defRPr sz="1100"/>
            </a:lvl5pPr>
            <a:lvl6pPr marL="1858615" indent="0">
              <a:buNone/>
              <a:defRPr sz="1100"/>
            </a:lvl6pPr>
            <a:lvl7pPr marL="2230341" indent="0">
              <a:buNone/>
              <a:defRPr sz="1100"/>
            </a:lvl7pPr>
            <a:lvl8pPr marL="2602064" indent="0">
              <a:buNone/>
              <a:defRPr sz="1100"/>
            </a:lvl8pPr>
            <a:lvl9pPr marL="2973786" indent="0">
              <a:buNone/>
              <a:defRPr sz="1100"/>
            </a:lvl9pPr>
          </a:lstStyle>
          <a:p>
            <a:pPr lvl="0"/>
            <a:r>
              <a:rPr lang="en-US" dirty="0"/>
              <a:t>Click to edit Briefer’s Rank Name</a:t>
            </a:r>
          </a:p>
          <a:p>
            <a:pPr lvl="0"/>
            <a:r>
              <a:rPr lang="en-US" dirty="0"/>
              <a:t>Edit Briefer’s Office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506" y="4580231"/>
            <a:ext cx="4628703" cy="444402"/>
          </a:xfrm>
          <a:prstGeom prst="rect">
            <a:avLst/>
          </a:prstGeom>
          <a:noFill/>
        </p:spPr>
        <p:txBody>
          <a:bodyPr wrap="square" lIns="74343" tIns="37172" rIns="74343" bIns="37172" rtlCol="0">
            <a:spAutoFit/>
          </a:bodyPr>
          <a:lstStyle/>
          <a:p>
            <a:pPr defTabSz="914247" eaLnBrk="0" fontAlgn="base" hangingPunct="0">
              <a:spcBef>
                <a:spcPts val="488"/>
              </a:spcBef>
              <a:spcAft>
                <a:spcPct val="0"/>
              </a:spcAft>
            </a:pPr>
            <a:r>
              <a:rPr lang="en-US" sz="2400" b="1" i="1">
                <a:solidFill>
                  <a:srgbClr val="000000"/>
                </a:solidFill>
                <a:latin typeface="Times"/>
              </a:rPr>
              <a:t>We Produce the Future</a:t>
            </a:r>
          </a:p>
        </p:txBody>
      </p:sp>
    </p:spTree>
    <p:extLst>
      <p:ext uri="{BB962C8B-B14F-4D97-AF65-F5344CB8AC3E}">
        <p14:creationId xmlns:p14="http://schemas.microsoft.com/office/powerpoint/2010/main" val="35589161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0" y="991476"/>
            <a:ext cx="4530344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82037" y="991477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82036" y="2912462"/>
            <a:ext cx="4194763" cy="19209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756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991476"/>
            <a:ext cx="5788772" cy="38419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991476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29278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59410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669994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3" y="1067679"/>
            <a:ext cx="5788772" cy="384197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8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40457" y="1067679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040458" y="2368992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>
          <a:xfrm>
            <a:off x="6040458" y="3670305"/>
            <a:ext cx="2936334" cy="123934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2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17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991476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050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355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362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991477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/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487216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73952" y="61326"/>
            <a:ext cx="6710164" cy="619673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7194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244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9025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2" y="991477"/>
            <a:ext cx="3691391" cy="495738"/>
          </a:xfrm>
        </p:spPr>
        <p:txBody>
          <a:bodyPr anchor="ctr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3082" y="991476"/>
            <a:ext cx="5033715" cy="3841972"/>
          </a:xfrm>
          <a:prstGeom prst="rect">
            <a:avLst/>
          </a:prstGeo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2" y="1487215"/>
            <a:ext cx="3691391" cy="33462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612892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7905" y="4089845"/>
            <a:ext cx="5872668" cy="312493"/>
          </a:xfrm>
        </p:spPr>
        <p:txBody>
          <a:bodyPr anchor="ctr" anchorCtr="1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7905" y="991477"/>
            <a:ext cx="5872668" cy="309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00"/>
            </a:lvl1pPr>
            <a:lvl2pPr marL="371723" indent="0">
              <a:buNone/>
              <a:defRPr sz="2400"/>
            </a:lvl2pPr>
            <a:lvl3pPr marL="743448" indent="0">
              <a:buNone/>
              <a:defRPr sz="2000"/>
            </a:lvl3pPr>
            <a:lvl4pPr marL="1115168" indent="0">
              <a:buNone/>
              <a:defRPr sz="1600"/>
            </a:lvl4pPr>
            <a:lvl5pPr marL="1486892" indent="0">
              <a:buNone/>
              <a:defRPr sz="1600"/>
            </a:lvl5pPr>
            <a:lvl6pPr marL="1858615" indent="0">
              <a:buNone/>
              <a:defRPr sz="1600"/>
            </a:lvl6pPr>
            <a:lvl7pPr marL="2230341" indent="0">
              <a:buNone/>
              <a:defRPr sz="1600"/>
            </a:lvl7pPr>
            <a:lvl8pPr marL="2602064" indent="0">
              <a:buNone/>
              <a:defRPr sz="1600"/>
            </a:lvl8pPr>
            <a:lvl9pPr marL="2973786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7905" y="4399682"/>
            <a:ext cx="5872668" cy="433771"/>
          </a:xfrm>
          <a:prstGeom prst="rect">
            <a:avLst/>
          </a:prstGeom>
        </p:spPr>
        <p:txBody>
          <a:bodyPr lIns="148803" tIns="148803" rIns="148803" bIns="148803" anchor="ctr" anchorCtr="1">
            <a:normAutofit/>
          </a:bodyPr>
          <a:lstStyle>
            <a:lvl1pPr marL="0" indent="0">
              <a:buNone/>
              <a:defRPr sz="2000"/>
            </a:lvl1pPr>
            <a:lvl2pPr marL="371723" indent="0">
              <a:buNone/>
              <a:defRPr sz="1000"/>
            </a:lvl2pPr>
            <a:lvl3pPr marL="743448" indent="0">
              <a:buNone/>
              <a:defRPr sz="800"/>
            </a:lvl3pPr>
            <a:lvl4pPr marL="1115168" indent="0">
              <a:buNone/>
              <a:defRPr sz="700"/>
            </a:lvl4pPr>
            <a:lvl5pPr marL="1486892" indent="0">
              <a:buNone/>
              <a:defRPr sz="700"/>
            </a:lvl5pPr>
            <a:lvl6pPr marL="1858615" indent="0">
              <a:buNone/>
              <a:defRPr sz="700"/>
            </a:lvl6pPr>
            <a:lvl7pPr marL="2230341" indent="0">
              <a:buNone/>
              <a:defRPr sz="700"/>
            </a:lvl7pPr>
            <a:lvl8pPr marL="2602064" indent="0">
              <a:buNone/>
              <a:defRPr sz="700"/>
            </a:lvl8pPr>
            <a:lvl9pPr marL="297378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855614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6257" y="991476"/>
            <a:ext cx="8809002" cy="38419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0103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5949" y="885390"/>
            <a:ext cx="2118113" cy="3959930"/>
          </a:xfrm>
        </p:spPr>
        <p:txBody>
          <a:bodyPr vert="eaVert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76" y="885390"/>
            <a:ext cx="6149438" cy="39599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73952" y="61325"/>
            <a:ext cx="6710164" cy="650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548" tIns="40775" rIns="81548" bIns="40775" numCol="1" anchor="ctr" anchorCtr="0" compatLnSpc="1">
            <a:prstTxWarp prst="textNoShape">
              <a:avLst/>
            </a:prstTxWarp>
          </a:bodyPr>
          <a:lstStyle/>
          <a:p>
            <a:pPr algn="ctr" defTabSz="81572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900" b="1" kern="0">
                <a:solidFill>
                  <a:srgbClr val="002060"/>
                </a:solidFill>
                <a:ea typeface="+mj-ea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873368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953" y="0"/>
            <a:ext cx="67818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3" y="995369"/>
            <a:ext cx="8131175" cy="3243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2440786071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794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249" y="1067679"/>
            <a:ext cx="4362553" cy="3841972"/>
          </a:xfrm>
          <a:prstGeom prst="rect">
            <a:avLst/>
          </a:prstGeom>
        </p:spPr>
        <p:txBody>
          <a:bodyPr/>
          <a:lstStyle>
            <a:lvl1pPr>
              <a:defRPr sz="23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2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87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494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4249" y="1067680"/>
            <a:ext cx="4362553" cy="49573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="1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 marL="371723" indent="0">
              <a:buNone/>
              <a:defRPr sz="1600" b="1"/>
            </a:lvl2pPr>
            <a:lvl3pPr marL="743448" indent="0">
              <a:buNone/>
              <a:defRPr sz="1500" b="1"/>
            </a:lvl3pPr>
            <a:lvl4pPr marL="1115168" indent="0">
              <a:buNone/>
              <a:defRPr sz="1300" b="1"/>
            </a:lvl4pPr>
            <a:lvl5pPr marL="1486892" indent="0">
              <a:buNone/>
              <a:defRPr sz="1300" b="1"/>
            </a:lvl5pPr>
            <a:lvl6pPr marL="1858615" indent="0">
              <a:buNone/>
              <a:defRPr sz="1300" b="1"/>
            </a:lvl6pPr>
            <a:lvl7pPr marL="2230341" indent="0">
              <a:buNone/>
              <a:defRPr sz="1300" b="1"/>
            </a:lvl7pPr>
            <a:lvl8pPr marL="2602064" indent="0">
              <a:buNone/>
              <a:defRPr sz="1300" b="1"/>
            </a:lvl8pPr>
            <a:lvl9pPr marL="297378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4249" y="1563419"/>
            <a:ext cx="4362553" cy="33462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  <a:lvl2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2pPr>
            <a:lvl3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3pPr>
            <a:lvl4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4pPr>
            <a:lvl5pPr>
              <a:defRPr sz="1600">
                <a:latin typeface="Mongolian Baiti" panose="03000500000000000000" pitchFamily="66" charset="0"/>
                <a:cs typeface="Mongolian Baiti" panose="03000500000000000000" pitchFamily="66" charset="0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53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51000" y="61326"/>
            <a:ext cx="6233116" cy="868051"/>
          </a:xfrm>
          <a:prstGeom prst="rect">
            <a:avLst/>
          </a:prstGeom>
        </p:spPr>
        <p:txBody>
          <a:bodyPr anchor="ctr"/>
          <a:lstStyle>
            <a:lvl1pPr>
              <a:defRPr sz="2900">
                <a:solidFill>
                  <a:schemeClr val="bg1"/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668B-4EEC-4301-AF5E-839734F67AB1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A49233-A83A-49F6-8F52-435285F88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5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8.gif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79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42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U Slide Template_No Bottom Bar.bmp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29" y="0"/>
            <a:ext cx="9144000" cy="5143500"/>
          </a:xfrm>
          <a:prstGeom prst="rect">
            <a:avLst/>
          </a:prstGeom>
        </p:spPr>
      </p:pic>
      <p:sp>
        <p:nvSpPr>
          <p:cNvPr id="9" name="Picture Placeholder 6"/>
          <p:cNvSpPr txBox="1">
            <a:spLocks/>
          </p:cNvSpPr>
          <p:nvPr userDrawn="1"/>
        </p:nvSpPr>
        <p:spPr>
          <a:xfrm>
            <a:off x="8099071" y="112345"/>
            <a:ext cx="777240" cy="77724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lIns="91417" tIns="45708" rIns="91417" bIns="45708" anchor="ctr"/>
          <a:lstStyle>
            <a:lvl1pPr marL="342814" indent="-342814" algn="ctr" defTabSz="457085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763" indent="-285678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1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97" indent="-228542" algn="l" defTabSz="457085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881" indent="-228542" algn="l" defTabSz="457085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6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53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37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22" indent="-228542" algn="l" defTabSz="45708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SHIELD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88" r:id="rId2"/>
    <p:sldLayoutId id="2147483832" r:id="rId3"/>
    <p:sldLayoutId id="2147483831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Shield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469159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644772E2-D353-46E7-BDDC-8E78F73D640B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086600" y="4691592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51637C67-A9F7-4F0C-8DF4-AB65AD53D19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U Slide Template.bmp"/>
          <p:cNvPicPr>
            <a:picLocks noChangeAspect="1"/>
          </p:cNvPicPr>
          <p:nvPr userDrawn="1"/>
        </p:nvPicPr>
        <p:blipFill rotWithShape="1">
          <a:blip r:embed="rId14"/>
          <a:srcRect r="12778" b="78601"/>
          <a:stretch/>
        </p:blipFill>
        <p:spPr>
          <a:xfrm>
            <a:off x="0" y="0"/>
            <a:ext cx="7975600" cy="1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30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89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 Slide Template_No Bottom Bar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5143499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070371" y="4877278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F1A49233-A83A-49F6-8F52-435285F882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2"/>
          </p:nvPr>
        </p:nvSpPr>
        <p:spPr>
          <a:xfrm>
            <a:off x="-16229" y="48688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Mongolian Baiti" panose="03000500000000000000" pitchFamily="66" charset="0"/>
                <a:cs typeface="Mongolian Baiti" panose="03000500000000000000" pitchFamily="66" charset="0"/>
              </a:defRPr>
            </a:lvl1pPr>
          </a:lstStyle>
          <a:p>
            <a:fld id="{83C8668B-4EEC-4301-AF5E-839734F67AB1}" type="datetimeFigureOut">
              <a:rPr lang="en-US" smtClean="0"/>
              <a:pPr/>
              <a:t>5/18/2022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90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ctr" defTabSz="4570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4" indent="-342814" algn="l" defTabSz="4570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3" indent="-285678" algn="l" defTabSz="45708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2" indent="-228542" algn="l" defTabSz="45708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7" indent="-228542" algn="l" defTabSz="45708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1" indent="-228542" algn="l" defTabSz="45708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3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37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2" indent="-228542" algn="l" defTabSz="45708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1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4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0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3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79" algn="l" defTabSz="4570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3952" y="61326"/>
            <a:ext cx="6710164" cy="61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8803" tIns="148803" rIns="148803" bIns="148803" numCol="1" anchor="ctr" anchorCtr="1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002" y="4895547"/>
            <a:ext cx="1905121" cy="23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1568" tIns="40784" rIns="81568" bIns="4078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imes New Roman" pitchFamily="18" charset="0"/>
              </a:defRPr>
            </a:lvl1pPr>
          </a:lstStyle>
          <a:p>
            <a:pPr defTabSz="914247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043516" y="808842"/>
            <a:ext cx="100499" cy="89293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 flipV="1">
            <a:off x="-1" y="819598"/>
            <a:ext cx="5608801" cy="55942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59" name="Text Box 35"/>
          <p:cNvSpPr txBox="1">
            <a:spLocks noChangeArrowheads="1"/>
          </p:cNvSpPr>
          <p:nvPr/>
        </p:nvSpPr>
        <p:spPr bwMode="auto">
          <a:xfrm>
            <a:off x="5547819" y="725232"/>
            <a:ext cx="3494034" cy="24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37180" rIns="74359" bIns="37180">
            <a:spAutoFit/>
          </a:bodyPr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Develop America's Airmen Today ... for Tomorrow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 flipV="1">
            <a:off x="4" y="4899291"/>
            <a:ext cx="2684648" cy="62398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74359" tIns="37180" rIns="74359" bIns="37180" anchor="ctr"/>
          <a:lstStyle/>
          <a:p>
            <a:pPr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 flipV="1">
            <a:off x="6459935" y="4897143"/>
            <a:ext cx="2684648" cy="6239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wrap="none" lIns="74359" tIns="37180" rIns="74359" bIns="37180" anchor="ctr"/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20" name="Picture 19" descr="USAF.jpg"/>
          <p:cNvPicPr>
            <a:picLocks noChangeAspect="1"/>
          </p:cNvPicPr>
          <p:nvPr/>
        </p:nvPicPr>
        <p:blipFill>
          <a:blip r:embed="rId16" cstate="email"/>
          <a:stretch>
            <a:fillRect/>
          </a:stretch>
        </p:blipFill>
        <p:spPr>
          <a:xfrm>
            <a:off x="192962" y="79951"/>
            <a:ext cx="616757" cy="576289"/>
          </a:xfrm>
          <a:prstGeom prst="rect">
            <a:avLst/>
          </a:prstGeom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113425" y="4823117"/>
            <a:ext cx="4889578" cy="2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4359" tIns="0" rIns="74359" bIns="0">
            <a:noAutofit/>
          </a:bodyPr>
          <a:lstStyle/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002060"/>
                </a:solidFill>
              </a:rPr>
              <a:t>The Intellectual and Leadership Center of the Air Force</a:t>
            </a:r>
          </a:p>
          <a:p>
            <a:pPr algn="ctr" defTabSz="91424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1" dirty="0">
                <a:solidFill>
                  <a:srgbClr val="002060"/>
                </a:solidFill>
              </a:rPr>
              <a:t>Fly – Fight – Win in Air, Space, and Cyberspace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8203021" y="20027"/>
            <a:ext cx="674613" cy="674613"/>
            <a:chOff x="8610600" y="4761"/>
            <a:chExt cx="1041474" cy="1004890"/>
          </a:xfrm>
        </p:grpSpPr>
        <p:pic>
          <p:nvPicPr>
            <p:cNvPr id="26" name="Picture 2" descr="\\maxapcs17602\m2public\Image Library\EMBLEMS- Crests - Logos 2009\AETC - Air Education &amp; Training Command\AETC - Air Education &amp; Training Command - Color.png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610600" y="4761"/>
              <a:ext cx="802734" cy="802734"/>
            </a:xfrm>
            <a:prstGeom prst="rect">
              <a:avLst/>
            </a:prstGeom>
            <a:noFill/>
          </p:spPr>
        </p:pic>
        <p:pic>
          <p:nvPicPr>
            <p:cNvPr id="27" name="Picture 1" descr="X:\AU_CCX\6-Briefing_Tools\08 - Shields\AU1.png"/>
            <p:cNvPicPr>
              <a:picLocks noChangeAspect="1" noChangeArrowheads="1"/>
            </p:cNvPicPr>
            <p:nvPr userDrawn="1"/>
          </p:nvPicPr>
          <p:blipFill>
            <a:blip r:embed="rId18" cstate="screen"/>
            <a:srcRect/>
            <a:stretch>
              <a:fillRect/>
            </a:stretch>
          </p:blipFill>
          <p:spPr bwMode="auto">
            <a:xfrm>
              <a:off x="8842057" y="243370"/>
              <a:ext cx="666815" cy="658368"/>
            </a:xfrm>
            <a:prstGeom prst="rect">
              <a:avLst/>
            </a:prstGeom>
            <a:noFill/>
          </p:spPr>
        </p:pic>
        <p:pic>
          <p:nvPicPr>
            <p:cNvPr id="21" name="Picture 20" descr="spaatz-shield66-transparent-around.gif"/>
            <p:cNvPicPr>
              <a:picLocks noChangeAspect="1"/>
            </p:cNvPicPr>
            <p:nvPr userDrawn="1"/>
          </p:nvPicPr>
          <p:blipFill>
            <a:blip r:embed="rId19" cstate="print"/>
            <a:stretch>
              <a:fillRect/>
            </a:stretch>
          </p:blipFill>
          <p:spPr>
            <a:xfrm>
              <a:off x="8990128" y="356395"/>
              <a:ext cx="661946" cy="6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32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</p:sldLayoutIdLst>
  <p:transition/>
  <p:hf hdr="0" ftr="0" dt="0"/>
  <p:txStyles>
    <p:titleStyle>
      <a:lvl1pPr algn="ctr" defTabSz="815894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2pPr>
      <a:lvl3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3pPr>
      <a:lvl4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4pPr>
      <a:lvl5pPr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5pPr>
      <a:lvl6pPr marL="371800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6pPr>
      <a:lvl7pPr marL="7435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7pPr>
      <a:lvl8pPr marL="1115399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8pPr>
      <a:lvl9pPr marL="1487198" algn="ctr" defTabSz="815894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folHlink"/>
          </a:solidFill>
          <a:latin typeface="Arial" charset="0"/>
        </a:defRPr>
      </a:lvl9pPr>
    </p:titleStyle>
    <p:bodyStyle>
      <a:lvl1pPr marL="223204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446408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‒"/>
        <a:defRPr sz="2000">
          <a:solidFill>
            <a:schemeClr val="tx1"/>
          </a:solidFill>
          <a:latin typeface="+mn-lt"/>
        </a:defRPr>
      </a:lvl2pPr>
      <a:lvl3pPr marL="669613" indent="-223204" algn="l" defTabSz="815894" rtl="0" eaLnBrk="1" fontAlgn="base" hangingPunct="1">
        <a:spcBef>
          <a:spcPts val="0"/>
        </a:spcBef>
        <a:spcAft>
          <a:spcPts val="244"/>
        </a:spcAft>
        <a:buChar char="•"/>
        <a:defRPr sz="1600">
          <a:solidFill>
            <a:schemeClr val="tx1"/>
          </a:solidFill>
          <a:latin typeface="+mn-lt"/>
        </a:defRPr>
      </a:lvl3pPr>
      <a:lvl4pPr marL="892816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—"/>
        <a:defRPr sz="1600">
          <a:solidFill>
            <a:schemeClr val="tx1"/>
          </a:solidFill>
          <a:latin typeface="+mn-lt"/>
        </a:defRPr>
      </a:lvl4pPr>
      <a:lvl5pPr marL="1116020" indent="-223204" algn="l" defTabSz="815894" rtl="0" eaLnBrk="1" fontAlgn="base" hangingPunct="1">
        <a:spcBef>
          <a:spcPts val="0"/>
        </a:spcBef>
        <a:spcAft>
          <a:spcPts val="244"/>
        </a:spcAft>
        <a:buFont typeface="Arial" pitchFamily="34" charset="0"/>
        <a:buChar char="―"/>
        <a:defRPr sz="1600" baseline="0">
          <a:solidFill>
            <a:schemeClr val="tx1"/>
          </a:solidFill>
          <a:latin typeface="+mn-lt"/>
        </a:defRPr>
      </a:lvl5pPr>
      <a:lvl6pPr marL="2207562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579360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951161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22959" indent="-203973" algn="l" defTabSz="815894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1800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435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399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871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58997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307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025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98" algn="l" defTabSz="743599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Master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Baseline v1.0 – produced by AU HQ in 2014</a:t>
            </a:r>
          </a:p>
          <a:p>
            <a:pPr lvl="1"/>
            <a:r>
              <a:rPr lang="en-US" dirty="0"/>
              <a:t>V1.1 – reformatted new AU template to use correct PowerPoint template options, corrected Spaatz template for aspect ratio, converted to .POTX file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E5751-426A-4AC8-B1CA-F26049CFCC2F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4A3AA-4C60-4242-86DD-0726004B2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034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Leading Change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(insert date)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731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Resistance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your handout, consider nine change resistance areas:</a:t>
            </a:r>
          </a:p>
          <a:p>
            <a:endParaRPr lang="en-US" dirty="0"/>
          </a:p>
          <a:p>
            <a:endParaRPr lang="en-US" dirty="0"/>
          </a:p>
          <a:p>
            <a:pPr marL="57136" indent="0" algn="ctr">
              <a:buNone/>
            </a:pPr>
            <a:r>
              <a:rPr lang="en-US" dirty="0"/>
              <a:t>How would you combat these problems in your organization?</a:t>
            </a:r>
          </a:p>
          <a:p>
            <a:pPr marL="57136" indent="0" algn="ctr">
              <a:buNone/>
            </a:pPr>
            <a:r>
              <a:rPr lang="en-US" dirty="0"/>
              <a:t>(or, how have you seen these problems overcome?)</a:t>
            </a:r>
          </a:p>
          <a:p>
            <a:endParaRPr lang="en-US" dirty="0"/>
          </a:p>
          <a:p>
            <a:pPr lvl="1"/>
            <a:endParaRPr lang="en-US" dirty="0"/>
          </a:p>
          <a:p>
            <a:pPr marL="57136" indent="0" algn="ctr">
              <a:buNone/>
            </a:pPr>
            <a:r>
              <a:rPr lang="en-US" dirty="0"/>
              <a:t>10 minutes – record approaches on your board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8688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Overcoming Resistance </a:t>
            </a:r>
            <a:r>
              <a:rPr lang="en-US" dirty="0" err="1"/>
              <a:t>Outbrief</a:t>
            </a:r>
            <a:endParaRPr lang="en-US" dirty="0"/>
          </a:p>
          <a:p>
            <a:pPr marL="0" indent="0" algn="ctr">
              <a:buNone/>
            </a:pPr>
            <a:endParaRPr lang="en-US" sz="3200" dirty="0"/>
          </a:p>
          <a:p>
            <a:pPr marL="57136" indent="0" algn="ctr">
              <a:buNone/>
            </a:pPr>
            <a:r>
              <a:rPr lang="en-US" dirty="0"/>
              <a:t>How would you combat these problems in your organization?</a:t>
            </a:r>
          </a:p>
          <a:p>
            <a:pPr marL="57136" indent="0" algn="ctr">
              <a:buNone/>
            </a:pPr>
            <a:r>
              <a:rPr lang="en-US" dirty="0"/>
              <a:t>(or, how have you seen these problems overcome?)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501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Self-Assessment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Honestly assess yourself against the listed criteria</a:t>
            </a:r>
          </a:p>
          <a:p>
            <a:pPr lvl="1"/>
            <a:r>
              <a:rPr lang="en-US" dirty="0"/>
              <a:t>Results are private – sharing is not the intended goal</a:t>
            </a:r>
          </a:p>
          <a:p>
            <a:endParaRPr lang="en-US" dirty="0"/>
          </a:p>
          <a:p>
            <a:r>
              <a:rPr lang="en-US" dirty="0"/>
              <a:t>Contemplate steps for future improvement</a:t>
            </a:r>
          </a:p>
          <a:p>
            <a:endParaRPr lang="en-US" dirty="0"/>
          </a:p>
          <a:p>
            <a:r>
              <a:rPr lang="en-US"/>
              <a:t>You will need these worksheets to finish your Personal Development Plan (PDP) and complete this course.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281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Come back in </a:t>
            </a:r>
            <a:r>
              <a:rPr lang="en-US"/>
              <a:t>10 minutes!</a:t>
            </a:r>
          </a:p>
        </p:txBody>
      </p:sp>
    </p:spTree>
    <p:extLst>
      <p:ext uri="{BB962C8B-B14F-4D97-AF65-F5344CB8AC3E}">
        <p14:creationId xmlns:p14="http://schemas.microsoft.com/office/powerpoint/2010/main" val="1511719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By the end of this lesson, you will be able to: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the steps in the commonly-accepted change model used by the Department of the Air Force leaders.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Describe the role of the flight commander in organizational change.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Identify methods to effectively implement change at the flight level.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382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B9B29-2DE0-4CFA-BEAD-D551A8A9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Exercise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71E2F2-A9F8-4A05-A569-B1AF13D8C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016577" y="1865122"/>
            <a:ext cx="4848429" cy="297976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902718-CC4F-4BB9-B5E1-2BE80C23D07D}"/>
              </a:ext>
            </a:extLst>
          </p:cNvPr>
          <p:cNvSpPr/>
          <p:nvPr/>
        </p:nvSpPr>
        <p:spPr>
          <a:xfrm>
            <a:off x="1256918" y="1244084"/>
            <a:ext cx="6756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Follow the directions of the facilitator exactly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2FD47A-FE61-486C-B6AA-EEA7A71F4C18}"/>
              </a:ext>
            </a:extLst>
          </p:cNvPr>
          <p:cNvSpPr txBox="1"/>
          <p:nvPr/>
        </p:nvSpPr>
        <p:spPr>
          <a:xfrm>
            <a:off x="3706585" y="4917388"/>
            <a:ext cx="17308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source: CC0 Pixabay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6228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Exercise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1400" dirty="0"/>
              <a:t>	</a:t>
            </a:r>
          </a:p>
          <a:p>
            <a:pPr marL="0" indent="0" algn="ctr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3200" dirty="0"/>
              <a:t>We learned that a </a:t>
            </a:r>
            <a:r>
              <a:rPr lang="en-US" sz="3200" i="1" dirty="0"/>
              <a:t>little change </a:t>
            </a:r>
            <a:r>
              <a:rPr lang="en-US" sz="3200" dirty="0"/>
              <a:t>is easy.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i="1" dirty="0"/>
              <a:t>A lot</a:t>
            </a:r>
            <a:r>
              <a:rPr lang="en-US" sz="3200" dirty="0"/>
              <a:t> of change is hard.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We quickly go back to the way it was!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238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Leading change…</a:t>
            </a:r>
          </a:p>
          <a:p>
            <a:pPr lvl="1"/>
            <a:r>
              <a:rPr lang="en-US" dirty="0"/>
              <a:t>…is well researched.</a:t>
            </a:r>
          </a:p>
          <a:p>
            <a:pPr lvl="1"/>
            <a:r>
              <a:rPr lang="en-US" dirty="0"/>
              <a:t>…follows a common process</a:t>
            </a:r>
          </a:p>
          <a:p>
            <a:pPr lvl="1"/>
            <a:r>
              <a:rPr lang="en-US" dirty="0"/>
              <a:t>…is critical for anchoring (otherwise the change won’t “stick”)</a:t>
            </a:r>
          </a:p>
          <a:p>
            <a:endParaRPr lang="en-US" dirty="0"/>
          </a:p>
          <a:p>
            <a:r>
              <a:rPr lang="en-US" dirty="0"/>
              <a:t>As a flight commander</a:t>
            </a:r>
          </a:p>
          <a:p>
            <a:pPr lvl="1"/>
            <a:r>
              <a:rPr lang="en-US" dirty="0"/>
              <a:t>YOU ARE AN ENABLER … an “Agent for Change”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342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Eight-Step Change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Establish a sense of urgency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Form a powerful guiding coalition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Create a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Communicate the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Empower others to act on the vision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 for and create short-term wins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Consolidate improvements and produce additional change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Institutionalize new approaches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579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Flight Commander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With change, what is the role of the flight commander?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How do you serve as an “agent” of change in your organization?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804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Expectations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Review the handout</a:t>
            </a:r>
          </a:p>
          <a:p>
            <a:pPr lvl="3"/>
            <a:endParaRPr lang="en-US" dirty="0"/>
          </a:p>
          <a:p>
            <a:pPr marL="0" indent="0" algn="ctr">
              <a:buNone/>
            </a:pPr>
            <a:r>
              <a:rPr lang="en-US" dirty="0"/>
              <a:t>How would you implement these ideas in your organization?</a:t>
            </a:r>
          </a:p>
          <a:p>
            <a:pPr marL="0" indent="0" algn="ctr">
              <a:buNone/>
            </a:pPr>
            <a:r>
              <a:rPr lang="en-US" dirty="0"/>
              <a:t>(or, how have you seen these ideas implemented?)</a:t>
            </a:r>
          </a:p>
          <a:p>
            <a:pPr lvl="3"/>
            <a:endParaRPr lang="en-US" sz="1200" dirty="0"/>
          </a:p>
          <a:p>
            <a:pPr marL="0" indent="0" algn="ctr">
              <a:buNone/>
            </a:pPr>
            <a:r>
              <a:rPr lang="en-US" dirty="0"/>
              <a:t>What other ideas would you add to help manage expectations?</a:t>
            </a:r>
          </a:p>
          <a:p>
            <a:pPr lvl="3"/>
            <a:endParaRPr lang="en-US" dirty="0"/>
          </a:p>
          <a:p>
            <a:pPr marL="57136" indent="0" algn="ctr">
              <a:buNone/>
            </a:pPr>
            <a:r>
              <a:rPr lang="en-US" dirty="0"/>
              <a:t>10 minutes – record your new skills and behaviors on the board and be prepared to discuss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20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Group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Managing Expectations </a:t>
            </a:r>
            <a:r>
              <a:rPr lang="en-US" dirty="0" err="1"/>
              <a:t>Outbrief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800" dirty="0"/>
              <a:t>What other ideas would you add to help manage expectations?</a:t>
            </a:r>
          </a:p>
          <a:p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6648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131a81ea5e36b81c377fe718e69e4d43c47b94"/>
  <p:tag name="ARTICULATE_SLIDE_COUNT" val="1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U 16x9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F079BE2D-A163-4C44-9E8E-2F1C6360AAC7}"/>
    </a:ext>
  </a:extLst>
</a:theme>
</file>

<file path=ppt/theme/theme2.xml><?xml version="1.0" encoding="utf-8"?>
<a:theme xmlns:a="http://schemas.openxmlformats.org/drawingml/2006/main" name="AU 16x9 w/No Shield or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43B923D4-6C0F-49C4-8BBC-3E277911286A}"/>
    </a:ext>
  </a:extLst>
</a:theme>
</file>

<file path=ppt/theme/theme3.xml><?xml version="1.0" encoding="utf-8"?>
<a:theme xmlns:a="http://schemas.openxmlformats.org/drawingml/2006/main" name="AU 16x9 Branded w/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5E50B638-0D52-4C92-AB1E-6C6FE1D3A94E}"/>
    </a:ext>
  </a:extLst>
</a:theme>
</file>

<file path=ppt/theme/theme4.xml><?xml version="1.0" encoding="utf-8"?>
<a:theme xmlns:a="http://schemas.openxmlformats.org/drawingml/2006/main" name="AU 16x9 w/o Bottom 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5B1AA8E-EB5C-4BA9-956E-D22D50763BD1}" vid="{7B2BFB1C-1515-4F0F-BF72-CC9DD5AAC193}"/>
    </a:ext>
  </a:extLst>
</a:theme>
</file>

<file path=ppt/theme/theme5.xml><?xml version="1.0" encoding="utf-8"?>
<a:theme xmlns:a="http://schemas.openxmlformats.org/drawingml/2006/main" name="Spaatz 16x9 Template 23 Jul 09 ">
  <a:themeElements>
    <a:clrScheme name="AU Theme">
      <a:dk1>
        <a:srgbClr val="000000"/>
      </a:dk1>
      <a:lt1>
        <a:srgbClr val="FFFFFF"/>
      </a:lt1>
      <a:dk2>
        <a:srgbClr val="002060"/>
      </a:dk2>
      <a:lt2>
        <a:srgbClr val="808080"/>
      </a:lt2>
      <a:accent1>
        <a:srgbClr val="000000"/>
      </a:accent1>
      <a:accent2>
        <a:srgbClr val="002060"/>
      </a:accent2>
      <a:accent3>
        <a:srgbClr val="00B050"/>
      </a:accent3>
      <a:accent4>
        <a:srgbClr val="FFFF00"/>
      </a:accent4>
      <a:accent5>
        <a:srgbClr val="FF0000"/>
      </a:accent5>
      <a:accent6>
        <a:srgbClr val="000000"/>
      </a:accent6>
      <a:hlink>
        <a:srgbClr val="00B050"/>
      </a:hlink>
      <a:folHlink>
        <a:srgbClr val="92D050"/>
      </a:folHlink>
    </a:clrScheme>
    <a:fontScheme name="AU Slide 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>
            <a:latin typeface="+mn-lt"/>
          </a:defRPr>
        </a:defPPr>
      </a:lstStyle>
    </a:txDef>
  </a:objectDefaults>
  <a:extraClrSchemeLst>
    <a:extraClrScheme>
      <a:clrScheme name="2_Standard Template NA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 Template NA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 Template NA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5B1AA8E-EB5C-4BA9-956E-D22D50763BD1}" vid="{C34CFDB5-6BC7-4A23-B77E-00A8C3BDEA1F}"/>
    </a:ext>
  </a:ext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5B1AA8E-EB5C-4BA9-956E-D22D50763BD1}" vid="{0ECEA0E6-E154-4EF5-A596-1698D258F82C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EA15A561888C4191BBD2D4FDF49D90" ma:contentTypeVersion="12" ma:contentTypeDescription="Create a new document." ma:contentTypeScope="" ma:versionID="0dd374f13bbb4703dbbab5f34ddc41ac">
  <xsd:schema xmlns:xsd="http://www.w3.org/2001/XMLSchema" xmlns:xs="http://www.w3.org/2001/XMLSchema" xmlns:p="http://schemas.microsoft.com/office/2006/metadata/properties" xmlns:ns2="2c9054d2-326f-4c39-8460-7f0f408c03b5" targetNamespace="http://schemas.microsoft.com/office/2006/metadata/properties" ma:root="true" ma:fieldsID="2016dd146c55f8c31f99bf7425614f43" ns2:_="">
    <xsd:import namespace="2c9054d2-326f-4c39-8460-7f0f408c03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054d2-326f-4c39-8460-7f0f408c03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A2E5FDE-8B4C-48DE-9826-F7A26F6F9610}"/>
</file>

<file path=customXml/itemProps2.xml><?xml version="1.0" encoding="utf-8"?>
<ds:datastoreItem xmlns:ds="http://schemas.openxmlformats.org/officeDocument/2006/customXml" ds:itemID="{D9559B1E-8D67-4CC9-89F8-6834995546D4}"/>
</file>

<file path=customXml/itemProps3.xml><?xml version="1.0" encoding="utf-8"?>
<ds:datastoreItem xmlns:ds="http://schemas.openxmlformats.org/officeDocument/2006/customXml" ds:itemID="{74732D76-B1EA-42AA-8066-9D3967F700D0}"/>
</file>

<file path=docProps/app.xml><?xml version="1.0" encoding="utf-8"?>
<Properties xmlns="http://schemas.openxmlformats.org/officeDocument/2006/extended-properties" xmlns:vt="http://schemas.openxmlformats.org/officeDocument/2006/docPropsVTypes">
  <Template>AU 16x9 Powerpoint Template v1.1</Template>
  <TotalTime>0</TotalTime>
  <Words>415</Words>
  <Application>Microsoft Office PowerPoint</Application>
  <PresentationFormat>On-screen Show (16:9)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Times New Roman</vt:lpstr>
      <vt:lpstr>Calibri Light</vt:lpstr>
      <vt:lpstr>Mongolian Baiti</vt:lpstr>
      <vt:lpstr>Arial</vt:lpstr>
      <vt:lpstr>Times</vt:lpstr>
      <vt:lpstr>Calibri</vt:lpstr>
      <vt:lpstr>AU 16x9 w/Bottom Bar</vt:lpstr>
      <vt:lpstr>AU 16x9 w/No Shield or Bottom Bar</vt:lpstr>
      <vt:lpstr>AU 16x9 Branded w/Bottom Bar</vt:lpstr>
      <vt:lpstr>AU 16x9 w/o Bottom Bar</vt:lpstr>
      <vt:lpstr>Spaatz 16x9 Template 23 Jul 09 </vt:lpstr>
      <vt:lpstr>Custom Design</vt:lpstr>
      <vt:lpstr>Leading Change</vt:lpstr>
      <vt:lpstr>Objectives</vt:lpstr>
      <vt:lpstr>Interactive Exercise</vt:lpstr>
      <vt:lpstr>Interactive Exercise (cont.)</vt:lpstr>
      <vt:lpstr>Leading Change</vt:lpstr>
      <vt:lpstr>The Eight-Step Change Process</vt:lpstr>
      <vt:lpstr>The Role of the Flight Commander</vt:lpstr>
      <vt:lpstr>Managing Expectations Activity</vt:lpstr>
      <vt:lpstr>Large Group Discussion</vt:lpstr>
      <vt:lpstr>Overcoming Resistance Activity</vt:lpstr>
      <vt:lpstr>Large Group Discussion</vt:lpstr>
      <vt:lpstr>Self-Assessment Exercise</vt:lpstr>
      <vt:lpstr>Break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2018-08-06T14:36:40Z</dcterms:created>
  <dcterms:modified xsi:type="dcterms:W3CDTF">2022-05-18T21:50:46Z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E4B6A835-ED5E-4D48-A627-61CE961E61CE</vt:lpwstr>
  </property>
  <property fmtid="{D5CDD505-2E9C-101B-9397-08002B2CF9AE}" pid="3" name="ArticulatePath">
    <vt:lpwstr>Developing Others (slides)</vt:lpwstr>
  </property>
  <property fmtid="{D5CDD505-2E9C-101B-9397-08002B2CF9AE}" pid="4" name="ContentTypeId">
    <vt:lpwstr>0x0101007AEA15A561888C4191BBD2D4FDF49D90</vt:lpwstr>
  </property>
</Properties>
</file>